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a0c1a0bb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a0c1a0bb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a0c1a0bb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a0c1a0bb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3C78D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3270400" y="1619000"/>
            <a:ext cx="3470700" cy="15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The Finance Department of ABC Company</a:t>
            </a:r>
            <a:endParaRPr sz="3000">
              <a:latin typeface="Roboto"/>
              <a:ea typeface="Roboto"/>
              <a:cs typeface="Roboto"/>
              <a:sym typeface="Roboto"/>
            </a:endParaRPr>
          </a:p>
        </p:txBody>
      </p:sp>
      <p:sp>
        <p:nvSpPr>
          <p:cNvPr id="135" name="Google Shape;135;p13"/>
          <p:cNvSpPr txBox="1"/>
          <p:nvPr>
            <p:ph idx="1" type="subTitle"/>
          </p:nvPr>
        </p:nvSpPr>
        <p:spPr>
          <a:xfrm>
            <a:off x="5607175" y="4282300"/>
            <a:ext cx="3179400" cy="5061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sz="1500"/>
              <a:t>Last updated </a:t>
            </a:r>
            <a:r>
              <a:rPr lang="en"/>
              <a:t>: October 22, 2021</a:t>
            </a:r>
            <a:endParaRPr/>
          </a:p>
        </p:txBody>
      </p:sp>
      <p:pic>
        <p:nvPicPr>
          <p:cNvPr id="136" name="Google Shape;136;p13"/>
          <p:cNvPicPr preferRelativeResize="0"/>
          <p:nvPr/>
        </p:nvPicPr>
        <p:blipFill>
          <a:blip r:embed="rId3">
            <a:alphaModFix/>
          </a:blip>
          <a:stretch>
            <a:fillRect/>
          </a:stretch>
        </p:blipFill>
        <p:spPr>
          <a:xfrm>
            <a:off x="7320125" y="0"/>
            <a:ext cx="1823875" cy="1819150"/>
          </a:xfrm>
          <a:prstGeom prst="rect">
            <a:avLst/>
          </a:prstGeom>
          <a:noFill/>
          <a:ln>
            <a:noFill/>
          </a:ln>
        </p:spPr>
      </p:pic>
      <p:sp>
        <p:nvSpPr>
          <p:cNvPr id="137" name="Google Shape;137;p13"/>
          <p:cNvSpPr txBox="1"/>
          <p:nvPr/>
        </p:nvSpPr>
        <p:spPr>
          <a:xfrm>
            <a:off x="295775" y="4282300"/>
            <a:ext cx="369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Presented by</a:t>
            </a:r>
            <a:r>
              <a:rPr lang="en">
                <a:solidFill>
                  <a:schemeClr val="lt1"/>
                </a:solidFill>
                <a:latin typeface="Lato"/>
                <a:ea typeface="Lato"/>
                <a:cs typeface="Lato"/>
                <a:sym typeface="Lato"/>
              </a:rPr>
              <a:t> : Koffi Offori Christian</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p:nvPr/>
        </p:nvSpPr>
        <p:spPr>
          <a:xfrm>
            <a:off x="0" y="0"/>
            <a:ext cx="9161100" cy="248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txBox="1"/>
          <p:nvPr>
            <p:ph idx="4294967295" type="title"/>
          </p:nvPr>
        </p:nvSpPr>
        <p:spPr>
          <a:xfrm>
            <a:off x="311700" y="372500"/>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The Team</a:t>
            </a:r>
            <a:endParaRPr>
              <a:solidFill>
                <a:schemeClr val="lt1"/>
              </a:solidFill>
            </a:endParaRPr>
          </a:p>
        </p:txBody>
      </p:sp>
      <p:pic>
        <p:nvPicPr>
          <p:cNvPr descr="Corporate headshot of a man" id="212" name="Google Shape;212;p22"/>
          <p:cNvPicPr preferRelativeResize="0"/>
          <p:nvPr/>
        </p:nvPicPr>
        <p:blipFill rotWithShape="1">
          <a:blip r:embed="rId3">
            <a:alphaModFix/>
          </a:blip>
          <a:srcRect b="66709" l="188120" r="-188120" t="-66710"/>
          <a:stretch/>
        </p:blipFill>
        <p:spPr>
          <a:xfrm>
            <a:off x="2649421" y="1322375"/>
            <a:ext cx="1644300" cy="1644000"/>
          </a:xfrm>
          <a:prstGeom prst="ellipse">
            <a:avLst/>
          </a:prstGeom>
          <a:noFill/>
          <a:ln>
            <a:noFill/>
          </a:ln>
        </p:spPr>
      </p:pic>
      <p:sp>
        <p:nvSpPr>
          <p:cNvPr id="213" name="Google Shape;213;p22"/>
          <p:cNvSpPr txBox="1"/>
          <p:nvPr>
            <p:ph idx="4294967295" type="body"/>
          </p:nvPr>
        </p:nvSpPr>
        <p:spPr>
          <a:xfrm>
            <a:off x="3593759" y="2768825"/>
            <a:ext cx="2177400" cy="4362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700"/>
              <a:t>Offori K.</a:t>
            </a:r>
            <a:endParaRPr sz="1700"/>
          </a:p>
        </p:txBody>
      </p:sp>
      <p:sp>
        <p:nvSpPr>
          <p:cNvPr id="214" name="Google Shape;214;p22"/>
          <p:cNvSpPr txBox="1"/>
          <p:nvPr>
            <p:ph idx="4294967295" type="body"/>
          </p:nvPr>
        </p:nvSpPr>
        <p:spPr>
          <a:xfrm>
            <a:off x="3593745" y="3321261"/>
            <a:ext cx="21774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Bachelor student at ITM university</a:t>
            </a:r>
            <a:endParaRPr sz="1300"/>
          </a:p>
        </p:txBody>
      </p:sp>
      <p:pic>
        <p:nvPicPr>
          <p:cNvPr id="215" name="Google Shape;215;p22"/>
          <p:cNvPicPr preferRelativeResize="0"/>
          <p:nvPr/>
        </p:nvPicPr>
        <p:blipFill>
          <a:blip r:embed="rId4">
            <a:alphaModFix/>
          </a:blip>
          <a:stretch>
            <a:fillRect/>
          </a:stretch>
        </p:blipFill>
        <p:spPr>
          <a:xfrm>
            <a:off x="3910675" y="941050"/>
            <a:ext cx="1543550" cy="154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2" presetSubtype="4">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000"/>
                                        <p:tgtEl>
                                          <p:spTgt spid="2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97500" y="344475"/>
            <a:ext cx="7038900" cy="56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a:t>
            </a:r>
            <a:r>
              <a:rPr lang="en"/>
              <a:t> contents</a:t>
            </a:r>
            <a:endParaRPr/>
          </a:p>
        </p:txBody>
      </p:sp>
      <p:sp>
        <p:nvSpPr>
          <p:cNvPr id="143" name="Google Shape;143;p14"/>
          <p:cNvSpPr txBox="1"/>
          <p:nvPr>
            <p:ph idx="1" type="body"/>
          </p:nvPr>
        </p:nvSpPr>
        <p:spPr>
          <a:xfrm>
            <a:off x="1371450" y="911775"/>
            <a:ext cx="7550700" cy="4091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The purpose statement is to collate all the Region-specific sheets in one file, clean all unwanted data and map it with the other master tables and create an automated dashboard solution that can serve all.</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t/>
            </a:r>
            <a:endParaRPr sz="1200">
              <a:latin typeface="Roboto"/>
              <a:ea typeface="Roboto"/>
              <a:cs typeface="Roboto"/>
              <a:sym typeface="Roboto"/>
            </a:endParaRPr>
          </a:p>
        </p:txBody>
      </p:sp>
      <p:sp>
        <p:nvSpPr>
          <p:cNvPr id="144" name="Google Shape;144;p14"/>
          <p:cNvSpPr txBox="1"/>
          <p:nvPr/>
        </p:nvSpPr>
        <p:spPr>
          <a:xfrm>
            <a:off x="5021750" y="2477000"/>
            <a:ext cx="30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45" name="Google Shape;145;p14"/>
          <p:cNvSpPr/>
          <p:nvPr/>
        </p:nvSpPr>
        <p:spPr>
          <a:xfrm>
            <a:off x="7220525" y="1648925"/>
            <a:ext cx="1947300" cy="15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This dashboard shows us a bit the state of each different Country-level Finance leaders by the means of Per Payslip Cost (PPC).</a:t>
            </a:r>
            <a:endParaRPr sz="1200">
              <a:solidFill>
                <a:schemeClr val="lt1"/>
              </a:solidFill>
              <a:latin typeface="Roboto"/>
              <a:ea typeface="Roboto"/>
              <a:cs typeface="Roboto"/>
              <a:sym typeface="Roboto"/>
            </a:endParaRPr>
          </a:p>
        </p:txBody>
      </p:sp>
      <p:pic>
        <p:nvPicPr>
          <p:cNvPr id="146" name="Google Shape;146;p14"/>
          <p:cNvPicPr preferRelativeResize="0"/>
          <p:nvPr/>
        </p:nvPicPr>
        <p:blipFill>
          <a:blip r:embed="rId3">
            <a:alphaModFix/>
          </a:blip>
          <a:stretch>
            <a:fillRect/>
          </a:stretch>
        </p:blipFill>
        <p:spPr>
          <a:xfrm>
            <a:off x="1873100" y="1648875"/>
            <a:ext cx="5246264" cy="3075399"/>
          </a:xfrm>
          <a:prstGeom prst="rect">
            <a:avLst/>
          </a:prstGeom>
          <a:noFill/>
          <a:ln>
            <a:noFill/>
          </a:ln>
        </p:spPr>
      </p:pic>
      <p:sp>
        <p:nvSpPr>
          <p:cNvPr id="147" name="Google Shape;147;p14"/>
          <p:cNvSpPr txBox="1"/>
          <p:nvPr/>
        </p:nvSpPr>
        <p:spPr>
          <a:xfrm>
            <a:off x="1482100" y="4724275"/>
            <a:ext cx="7038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Conclusion</a:t>
            </a:r>
            <a:endParaRPr>
              <a:solidFill>
                <a:schemeClr val="lt1"/>
              </a:solidFill>
              <a:latin typeface="Lato"/>
              <a:ea typeface="Lato"/>
              <a:cs typeface="Lato"/>
              <a:sym typeface="Lato"/>
            </a:endParaRPr>
          </a:p>
        </p:txBody>
      </p:sp>
    </p:spTree>
  </p:cSld>
  <p:clrMapOvr>
    <a:masterClrMapping/>
  </p:clrMapOvr>
  <mc:AlternateContent>
    <mc:Choice Requires="p14">
      <p:transition spd="slow" p14:dur="2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Understanding the problem</a:t>
            </a:r>
            <a:endParaRPr/>
          </a:p>
        </p:txBody>
      </p:sp>
      <p:grpSp>
        <p:nvGrpSpPr>
          <p:cNvPr id="153" name="Google Shape;153;p15"/>
          <p:cNvGrpSpPr/>
          <p:nvPr/>
        </p:nvGrpSpPr>
        <p:grpSpPr>
          <a:xfrm>
            <a:off x="431925" y="1304875"/>
            <a:ext cx="2628925" cy="3416400"/>
            <a:chOff x="431925" y="1304875"/>
            <a:chExt cx="2628925" cy="3416400"/>
          </a:xfrm>
        </p:grpSpPr>
        <p:sp>
          <p:nvSpPr>
            <p:cNvPr id="154" name="Google Shape;154;p15"/>
            <p:cNvSpPr txBox="1"/>
            <p:nvPr/>
          </p:nvSpPr>
          <p:spPr>
            <a:xfrm>
              <a:off x="431925" y="1304875"/>
              <a:ext cx="2628900" cy="464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 name="Google Shape;155;p15"/>
            <p:cNvSpPr/>
            <p:nvPr/>
          </p:nvSpPr>
          <p:spPr>
            <a:xfrm>
              <a:off x="431950" y="1304875"/>
              <a:ext cx="2628900" cy="3416400"/>
            </a:xfrm>
            <a:prstGeom prst="rect">
              <a:avLst/>
            </a:prstGeom>
            <a:solidFill>
              <a:srgbClr val="6D9EE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56" name="Google Shape;156;p15"/>
          <p:cNvSpPr txBox="1"/>
          <p:nvPr>
            <p:ph idx="4294967295" type="body"/>
          </p:nvPr>
        </p:nvSpPr>
        <p:spPr>
          <a:xfrm>
            <a:off x="506425" y="1304875"/>
            <a:ext cx="2494500" cy="461400"/>
          </a:xfrm>
          <a:prstGeom prst="rect">
            <a:avLst/>
          </a:prstGeom>
          <a:solidFill>
            <a:schemeClr val="lt2"/>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00">
                <a:latin typeface="Arial"/>
                <a:ea typeface="Arial"/>
                <a:cs typeface="Arial"/>
                <a:sym typeface="Arial"/>
              </a:rPr>
              <a:t>Business Case</a:t>
            </a:r>
            <a:endParaRPr>
              <a:latin typeface="Arial"/>
              <a:ea typeface="Arial"/>
              <a:cs typeface="Arial"/>
              <a:sym typeface="Arial"/>
            </a:endParaRPr>
          </a:p>
        </p:txBody>
      </p:sp>
      <p:sp>
        <p:nvSpPr>
          <p:cNvPr id="157" name="Google Shape;157;p15"/>
          <p:cNvSpPr txBox="1"/>
          <p:nvPr>
            <p:ph idx="4294967295" type="body"/>
          </p:nvPr>
        </p:nvSpPr>
        <p:spPr>
          <a:xfrm>
            <a:off x="508325" y="1850300"/>
            <a:ext cx="2478600" cy="27948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sz="1100">
                <a:solidFill>
                  <a:srgbClr val="000000"/>
                </a:solidFill>
                <a:latin typeface="Arial"/>
                <a:ea typeface="Arial"/>
                <a:cs typeface="Arial"/>
                <a:sym typeface="Arial"/>
              </a:rPr>
              <a:t>The Finance Department of ABC Company maintains the invoice level details of all Payroll vendors and the cost associated with generating payslips for their employees. The Analyst receives invoices for each vendor and he fills all the details from each invoice in an excel sheet. He along with his colleagues collects similar data for all the countries and collates that information in one spreadsheet. The Global Finance leader along with other Country-level Finance leaders seeks data from these analysts to identify the Per Payslip Costs (PPC), that helps them in negotiating with vendors to reduce overall cost for the company.</a:t>
            </a:r>
            <a:endParaRPr sz="1600"/>
          </a:p>
        </p:txBody>
      </p:sp>
      <p:grpSp>
        <p:nvGrpSpPr>
          <p:cNvPr id="158" name="Google Shape;158;p15"/>
          <p:cNvGrpSpPr/>
          <p:nvPr/>
        </p:nvGrpSpPr>
        <p:grpSpPr>
          <a:xfrm>
            <a:off x="3320450" y="1304875"/>
            <a:ext cx="2632500" cy="3416400"/>
            <a:chOff x="3320450" y="1304875"/>
            <a:chExt cx="2632500" cy="3416400"/>
          </a:xfrm>
        </p:grpSpPr>
        <p:sp>
          <p:nvSpPr>
            <p:cNvPr id="159" name="Google Shape;159;p15"/>
            <p:cNvSpPr txBox="1"/>
            <p:nvPr/>
          </p:nvSpPr>
          <p:spPr>
            <a:xfrm>
              <a:off x="3324050" y="1304875"/>
              <a:ext cx="2628900" cy="464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3320450" y="1304875"/>
              <a:ext cx="2628900" cy="3416400"/>
            </a:xfrm>
            <a:prstGeom prst="rect">
              <a:avLst/>
            </a:prstGeom>
            <a:solidFill>
              <a:srgbClr val="6D9EE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5"/>
          <p:cNvSpPr txBox="1"/>
          <p:nvPr>
            <p:ph idx="4294967295" type="body"/>
          </p:nvPr>
        </p:nvSpPr>
        <p:spPr>
          <a:xfrm>
            <a:off x="3389450" y="1304875"/>
            <a:ext cx="2494500" cy="461400"/>
          </a:xfrm>
          <a:prstGeom prst="rect">
            <a:avLst/>
          </a:prstGeom>
          <a:solidFill>
            <a:schemeClr val="lt2"/>
          </a:solidFill>
        </p:spPr>
        <p:txBody>
          <a:bodyPr anchorCtr="0" anchor="t" bIns="91425" lIns="91425" spcFirstLastPara="1" rIns="91425" wrap="square" tIns="91425">
            <a:normAutofit/>
          </a:bodyPr>
          <a:lstStyle/>
          <a:p>
            <a:pPr indent="0" lvl="0" marL="0" rtl="0" algn="l">
              <a:spcBef>
                <a:spcPts val="0"/>
              </a:spcBef>
              <a:spcAft>
                <a:spcPts val="0"/>
              </a:spcAft>
              <a:buNone/>
            </a:pPr>
            <a:r>
              <a:rPr lang="en" sz="1800">
                <a:latin typeface="Arial"/>
                <a:ea typeface="Arial"/>
                <a:cs typeface="Arial"/>
                <a:sym typeface="Arial"/>
              </a:rPr>
              <a:t>Problem statement </a:t>
            </a:r>
            <a:endParaRPr>
              <a:solidFill>
                <a:schemeClr val="lt1"/>
              </a:solidFill>
            </a:endParaRPr>
          </a:p>
        </p:txBody>
      </p:sp>
      <p:sp>
        <p:nvSpPr>
          <p:cNvPr id="162" name="Google Shape;162;p15"/>
          <p:cNvSpPr txBox="1"/>
          <p:nvPr>
            <p:ph idx="4294967295" type="body"/>
          </p:nvPr>
        </p:nvSpPr>
        <p:spPr>
          <a:xfrm>
            <a:off x="3396775" y="1850300"/>
            <a:ext cx="2478600" cy="27948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sz="1100">
                <a:solidFill>
                  <a:srgbClr val="000000"/>
                </a:solidFill>
                <a:latin typeface="Arial"/>
                <a:ea typeface="Arial"/>
                <a:cs typeface="Arial"/>
                <a:sym typeface="Arial"/>
              </a:rPr>
              <a:t>Since data is being captured for different regions by separate analysts there is no way the Global leader could view the real-time global metrics, he has to wait for all the Country/Region-specific leaders to share their metrics with him and it only happens once a month. Your manager has got a request to build a global dashboard with some key metrics, that can be one source of truth for all regions. Your manager has assigned this task to you to collate all the Region-specific sheets in one file, clean all unwanted data and map it with the other master tables and create an automated dashboard solution that can serve all.</a:t>
            </a:r>
            <a:endParaRPr sz="1600"/>
          </a:p>
        </p:txBody>
      </p:sp>
      <p:grpSp>
        <p:nvGrpSpPr>
          <p:cNvPr id="163" name="Google Shape;163;p15"/>
          <p:cNvGrpSpPr/>
          <p:nvPr/>
        </p:nvGrpSpPr>
        <p:grpSpPr>
          <a:xfrm>
            <a:off x="6212550" y="1304875"/>
            <a:ext cx="2632500" cy="3416400"/>
            <a:chOff x="6212550" y="1304875"/>
            <a:chExt cx="2632500" cy="3416400"/>
          </a:xfrm>
        </p:grpSpPr>
        <p:sp>
          <p:nvSpPr>
            <p:cNvPr id="164" name="Google Shape;164;p15"/>
            <p:cNvSpPr/>
            <p:nvPr/>
          </p:nvSpPr>
          <p:spPr>
            <a:xfrm>
              <a:off x="6215400" y="1304875"/>
              <a:ext cx="2628900" cy="3416400"/>
            </a:xfrm>
            <a:prstGeom prst="rect">
              <a:avLst/>
            </a:prstGeom>
            <a:solidFill>
              <a:srgbClr val="6D9EE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txBox="1"/>
            <p:nvPr/>
          </p:nvSpPr>
          <p:spPr>
            <a:xfrm>
              <a:off x="6212550" y="1304875"/>
              <a:ext cx="2632500" cy="464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5"/>
          <p:cNvSpPr txBox="1"/>
          <p:nvPr>
            <p:ph idx="4294967295" type="body"/>
          </p:nvPr>
        </p:nvSpPr>
        <p:spPr>
          <a:xfrm>
            <a:off x="6272475" y="1304875"/>
            <a:ext cx="2494500" cy="461400"/>
          </a:xfrm>
          <a:prstGeom prst="rect">
            <a:avLst/>
          </a:prstGeom>
          <a:solidFill>
            <a:schemeClr val="lt2"/>
          </a:solidFill>
        </p:spPr>
        <p:txBody>
          <a:bodyPr anchorCtr="0" anchor="t" bIns="91425" lIns="91425" spcFirstLastPara="1" rIns="91425" wrap="square" tIns="91425">
            <a:normAutofit/>
          </a:bodyPr>
          <a:lstStyle/>
          <a:p>
            <a:pPr indent="0" lvl="0" marL="0" rtl="0" algn="l">
              <a:spcBef>
                <a:spcPts val="0"/>
              </a:spcBef>
              <a:spcAft>
                <a:spcPts val="0"/>
              </a:spcAft>
              <a:buNone/>
            </a:pPr>
            <a:r>
              <a:rPr lang="en" sz="1800">
                <a:latin typeface="Arial"/>
                <a:ea typeface="Arial"/>
                <a:cs typeface="Arial"/>
                <a:sym typeface="Arial"/>
              </a:rPr>
              <a:t>Data set description</a:t>
            </a:r>
            <a:endParaRPr>
              <a:solidFill>
                <a:schemeClr val="lt1"/>
              </a:solidFill>
            </a:endParaRPr>
          </a:p>
        </p:txBody>
      </p:sp>
      <p:sp>
        <p:nvSpPr>
          <p:cNvPr id="167" name="Google Shape;167;p15"/>
          <p:cNvSpPr txBox="1"/>
          <p:nvPr>
            <p:ph idx="4294967295" type="body"/>
          </p:nvPr>
        </p:nvSpPr>
        <p:spPr>
          <a:xfrm>
            <a:off x="6286400" y="1850300"/>
            <a:ext cx="2478600" cy="2794800"/>
          </a:xfrm>
          <a:prstGeom prst="rect">
            <a:avLst/>
          </a:prstGeom>
        </p:spPr>
        <p:txBody>
          <a:bodyPr anchorCtr="0" anchor="t" bIns="91425" lIns="91425" spcFirstLastPara="1" rIns="91425" wrap="square" tIns="91425">
            <a:normAutofit fontScale="85000" lnSpcReduction="10000"/>
          </a:bodyPr>
          <a:lstStyle/>
          <a:p>
            <a:pPr indent="-293370" lvl="0" marL="457200" rtl="0" algn="l">
              <a:lnSpc>
                <a:spcPct val="140000"/>
              </a:lnSpc>
              <a:spcBef>
                <a:spcPts val="2300"/>
              </a:spcBef>
              <a:spcAft>
                <a:spcPts val="0"/>
              </a:spcAft>
              <a:buClr>
                <a:srgbClr val="313131"/>
              </a:buClr>
              <a:buSzPct val="109090"/>
              <a:buFont typeface="Arial"/>
              <a:buAutoNum type="arabicPeriod"/>
            </a:pPr>
            <a:r>
              <a:rPr lang="en" sz="1100">
                <a:solidFill>
                  <a:srgbClr val="000000"/>
                </a:solidFill>
                <a:latin typeface="Arial"/>
                <a:ea typeface="Arial"/>
                <a:cs typeface="Arial"/>
                <a:sym typeface="Arial"/>
              </a:rPr>
              <a:t>Country-wise Detailed information on Vendor Charges/fees ( Regional Table1, Regional Table2)</a:t>
            </a:r>
            <a:endParaRPr sz="1100">
              <a:solidFill>
                <a:srgbClr val="000000"/>
              </a:solidFill>
              <a:latin typeface="Arial"/>
              <a:ea typeface="Arial"/>
              <a:cs typeface="Arial"/>
              <a:sym typeface="Arial"/>
            </a:endParaRPr>
          </a:p>
          <a:p>
            <a:pPr indent="-293370" lvl="0" marL="457200" rtl="0" algn="l">
              <a:lnSpc>
                <a:spcPct val="140000"/>
              </a:lnSpc>
              <a:spcBef>
                <a:spcPts val="0"/>
              </a:spcBef>
              <a:spcAft>
                <a:spcPts val="0"/>
              </a:spcAft>
              <a:buClr>
                <a:srgbClr val="313131"/>
              </a:buClr>
              <a:buSzPct val="109090"/>
              <a:buFont typeface="Arial"/>
              <a:buAutoNum type="arabicPeriod"/>
            </a:pPr>
            <a:r>
              <a:rPr lang="en" sz="1100">
                <a:solidFill>
                  <a:srgbClr val="000000"/>
                </a:solidFill>
                <a:latin typeface="Arial"/>
                <a:ea typeface="Arial"/>
                <a:cs typeface="Arial"/>
                <a:sym typeface="Arial"/>
              </a:rPr>
              <a:t>Country-wise Payslip Information (Payslips)</a:t>
            </a:r>
            <a:endParaRPr sz="1100">
              <a:solidFill>
                <a:srgbClr val="000000"/>
              </a:solidFill>
              <a:latin typeface="Arial"/>
              <a:ea typeface="Arial"/>
              <a:cs typeface="Arial"/>
              <a:sym typeface="Arial"/>
            </a:endParaRPr>
          </a:p>
          <a:p>
            <a:pPr indent="-293370" lvl="0" marL="457200" rtl="0" algn="l">
              <a:lnSpc>
                <a:spcPct val="140000"/>
              </a:lnSpc>
              <a:spcBef>
                <a:spcPts val="0"/>
              </a:spcBef>
              <a:spcAft>
                <a:spcPts val="0"/>
              </a:spcAft>
              <a:buClr>
                <a:srgbClr val="313131"/>
              </a:buClr>
              <a:buSzPct val="109090"/>
              <a:buFont typeface="Arial"/>
              <a:buAutoNum type="arabicPeriod"/>
            </a:pPr>
            <a:r>
              <a:rPr lang="en" sz="1100">
                <a:solidFill>
                  <a:srgbClr val="000000"/>
                </a:solidFill>
                <a:latin typeface="Arial"/>
                <a:ea typeface="Arial"/>
                <a:cs typeface="Arial"/>
                <a:sym typeface="Arial"/>
              </a:rPr>
              <a:t>Master Mapping table – Country – Region – Vendor Name (Mapping)</a:t>
            </a:r>
            <a:endParaRPr sz="1100">
              <a:solidFill>
                <a:srgbClr val="000000"/>
              </a:solidFill>
              <a:latin typeface="Arial"/>
              <a:ea typeface="Arial"/>
              <a:cs typeface="Arial"/>
              <a:sym typeface="Arial"/>
            </a:endParaRPr>
          </a:p>
          <a:p>
            <a:pPr indent="-293370" lvl="0" marL="457200" rtl="0" algn="l">
              <a:lnSpc>
                <a:spcPct val="140000"/>
              </a:lnSpc>
              <a:spcBef>
                <a:spcPts val="0"/>
              </a:spcBef>
              <a:spcAft>
                <a:spcPts val="0"/>
              </a:spcAft>
              <a:buClr>
                <a:srgbClr val="313131"/>
              </a:buClr>
              <a:buSzPct val="109090"/>
              <a:buFont typeface="Arial"/>
              <a:buAutoNum type="arabicPeriod"/>
            </a:pPr>
            <a:r>
              <a:rPr lang="en" sz="1100">
                <a:solidFill>
                  <a:srgbClr val="000000"/>
                </a:solidFill>
                <a:latin typeface="Arial"/>
                <a:ea typeface="Arial"/>
                <a:cs typeface="Arial"/>
                <a:sym typeface="Arial"/>
              </a:rPr>
              <a:t>Summary Table consists of Monthly summary of cost as well as payslip information</a:t>
            </a:r>
            <a:endParaRPr sz="1100">
              <a:solidFill>
                <a:srgbClr val="000000"/>
              </a:solidFill>
              <a:latin typeface="Arial"/>
              <a:ea typeface="Arial"/>
              <a:cs typeface="Arial"/>
              <a:sym typeface="Arial"/>
            </a:endParaRPr>
          </a:p>
          <a:p>
            <a:pPr indent="0" lvl="0" marL="0" rtl="0" algn="l">
              <a:spcBef>
                <a:spcPts val="3100"/>
              </a:spcBef>
              <a:spcAft>
                <a:spcPts val="12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6"/>
          <p:cNvSpPr txBox="1"/>
          <p:nvPr>
            <p:ph type="title"/>
          </p:nvPr>
        </p:nvSpPr>
        <p:spPr>
          <a:xfrm>
            <a:off x="823850" y="866775"/>
            <a:ext cx="4587000" cy="35211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n" sz="4200"/>
              <a:t>O</a:t>
            </a:r>
            <a:r>
              <a:rPr b="1" lang="en" sz="4200"/>
              <a:t>bjective : </a:t>
            </a:r>
            <a:endParaRPr b="1" sz="4200"/>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2100">
                <a:latin typeface="Arial"/>
                <a:ea typeface="Arial"/>
                <a:cs typeface="Arial"/>
                <a:sym typeface="Arial"/>
              </a:rPr>
              <a:t>Identify</a:t>
            </a:r>
            <a:r>
              <a:rPr lang="en" sz="2100">
                <a:latin typeface="Arial"/>
                <a:ea typeface="Arial"/>
                <a:cs typeface="Arial"/>
                <a:sym typeface="Arial"/>
              </a:rPr>
              <a:t> the Per Payslip Cost (PPC) value to help country level finance leaders negotiating with vendors in order reduce overall cost of the company.</a:t>
            </a:r>
            <a:endParaRPr sz="2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p:txBody>
      </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17"/>
          <p:cNvPicPr preferRelativeResize="0"/>
          <p:nvPr/>
        </p:nvPicPr>
        <p:blipFill>
          <a:blip r:embed="rId3">
            <a:alphaModFix/>
          </a:blip>
          <a:stretch>
            <a:fillRect/>
          </a:stretch>
        </p:blipFill>
        <p:spPr>
          <a:xfrm>
            <a:off x="152400" y="152400"/>
            <a:ext cx="4813951" cy="2829250"/>
          </a:xfrm>
          <a:prstGeom prst="rect">
            <a:avLst/>
          </a:prstGeom>
          <a:noFill/>
          <a:ln>
            <a:noFill/>
          </a:ln>
        </p:spPr>
      </p:pic>
      <p:pic>
        <p:nvPicPr>
          <p:cNvPr id="178" name="Google Shape;178;p17"/>
          <p:cNvPicPr preferRelativeResize="0"/>
          <p:nvPr/>
        </p:nvPicPr>
        <p:blipFill>
          <a:blip r:embed="rId4">
            <a:alphaModFix/>
          </a:blip>
          <a:stretch>
            <a:fillRect/>
          </a:stretch>
        </p:blipFill>
        <p:spPr>
          <a:xfrm>
            <a:off x="4978429" y="152400"/>
            <a:ext cx="4013171" cy="2829250"/>
          </a:xfrm>
          <a:prstGeom prst="rect">
            <a:avLst/>
          </a:prstGeom>
          <a:noFill/>
          <a:ln>
            <a:noFill/>
          </a:ln>
        </p:spPr>
      </p:pic>
      <p:cxnSp>
        <p:nvCxnSpPr>
          <p:cNvPr id="179" name="Google Shape;179;p17"/>
          <p:cNvCxnSpPr/>
          <p:nvPr/>
        </p:nvCxnSpPr>
        <p:spPr>
          <a:xfrm flipH="1" rot="10800000">
            <a:off x="2415400" y="973550"/>
            <a:ext cx="2698800" cy="308100"/>
          </a:xfrm>
          <a:prstGeom prst="straightConnector1">
            <a:avLst/>
          </a:prstGeom>
          <a:noFill/>
          <a:ln cap="flat" cmpd="sng" w="28575">
            <a:solidFill>
              <a:schemeClr val="accent6"/>
            </a:solidFill>
            <a:prstDash val="dot"/>
            <a:round/>
            <a:headEnd len="med" w="med" type="none"/>
            <a:tailEnd len="med" w="med" type="stealth"/>
          </a:ln>
        </p:spPr>
      </p:cxnSp>
      <p:sp>
        <p:nvSpPr>
          <p:cNvPr id="180" name="Google Shape;180;p17"/>
          <p:cNvSpPr txBox="1"/>
          <p:nvPr/>
        </p:nvSpPr>
        <p:spPr>
          <a:xfrm>
            <a:off x="320400" y="3487525"/>
            <a:ext cx="8503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Lato"/>
                <a:ea typeface="Lato"/>
                <a:cs typeface="Lato"/>
                <a:sym typeface="Lato"/>
              </a:rPr>
              <a:t>simple explanation of the country with the Highest PPC value in different country level finance.</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1000"/>
                                        <p:tgtEl>
                                          <p:spTgt spid="1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18"/>
          <p:cNvPicPr preferRelativeResize="0"/>
          <p:nvPr/>
        </p:nvPicPr>
        <p:blipFill>
          <a:blip r:embed="rId3">
            <a:alphaModFix/>
          </a:blip>
          <a:stretch>
            <a:fillRect/>
          </a:stretch>
        </p:blipFill>
        <p:spPr>
          <a:xfrm>
            <a:off x="0" y="0"/>
            <a:ext cx="2333625" cy="1600200"/>
          </a:xfrm>
          <a:prstGeom prst="rect">
            <a:avLst/>
          </a:prstGeom>
          <a:noFill/>
          <a:ln>
            <a:noFill/>
          </a:ln>
        </p:spPr>
      </p:pic>
      <p:pic>
        <p:nvPicPr>
          <p:cNvPr id="186" name="Google Shape;186;p18"/>
          <p:cNvPicPr preferRelativeResize="0"/>
          <p:nvPr/>
        </p:nvPicPr>
        <p:blipFill>
          <a:blip r:embed="rId4">
            <a:alphaModFix/>
          </a:blip>
          <a:stretch>
            <a:fillRect/>
          </a:stretch>
        </p:blipFill>
        <p:spPr>
          <a:xfrm>
            <a:off x="0" y="2209800"/>
            <a:ext cx="8648700" cy="2933700"/>
          </a:xfrm>
          <a:prstGeom prst="rect">
            <a:avLst/>
          </a:prstGeom>
          <a:noFill/>
          <a:ln>
            <a:noFill/>
          </a:ln>
        </p:spPr>
      </p:pic>
      <p:sp>
        <p:nvSpPr>
          <p:cNvPr id="187" name="Google Shape;187;p18"/>
          <p:cNvSpPr txBox="1"/>
          <p:nvPr/>
        </p:nvSpPr>
        <p:spPr>
          <a:xfrm>
            <a:off x="2390750" y="0"/>
            <a:ext cx="6258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On the classic bar chart below we can observe that all vendors catering to more than one country have almost the same Per Playslips Cost(PPC) values apart from ABF Inc. vendors which is obviously the huge one with 18 countries in its palette counter.</a:t>
            </a:r>
            <a:endParaRPr sz="12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19"/>
          <p:cNvPicPr preferRelativeResize="0"/>
          <p:nvPr/>
        </p:nvPicPr>
        <p:blipFill>
          <a:blip r:embed="rId3">
            <a:alphaModFix/>
          </a:blip>
          <a:stretch>
            <a:fillRect/>
          </a:stretch>
        </p:blipFill>
        <p:spPr>
          <a:xfrm>
            <a:off x="1152213" y="979125"/>
            <a:ext cx="5483925" cy="4135225"/>
          </a:xfrm>
          <a:prstGeom prst="rect">
            <a:avLst/>
          </a:prstGeom>
          <a:noFill/>
          <a:ln>
            <a:noFill/>
          </a:ln>
        </p:spPr>
      </p:pic>
      <p:pic>
        <p:nvPicPr>
          <p:cNvPr id="193" name="Google Shape;193;p19"/>
          <p:cNvPicPr preferRelativeResize="0"/>
          <p:nvPr/>
        </p:nvPicPr>
        <p:blipFill>
          <a:blip r:embed="rId4">
            <a:alphaModFix/>
          </a:blip>
          <a:stretch>
            <a:fillRect/>
          </a:stretch>
        </p:blipFill>
        <p:spPr>
          <a:xfrm>
            <a:off x="1152225" y="0"/>
            <a:ext cx="2381250" cy="581025"/>
          </a:xfrm>
          <a:prstGeom prst="rect">
            <a:avLst/>
          </a:prstGeom>
          <a:noFill/>
          <a:ln>
            <a:noFill/>
          </a:ln>
        </p:spPr>
      </p:pic>
      <p:sp>
        <p:nvSpPr>
          <p:cNvPr id="194" name="Google Shape;194;p19"/>
          <p:cNvSpPr txBox="1"/>
          <p:nvPr/>
        </p:nvSpPr>
        <p:spPr>
          <a:xfrm>
            <a:off x="6636150" y="979125"/>
            <a:ext cx="2508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So, as shown here down right to this Matrix Chart we conclude that there is one vendor GFG corp who caters to more than 1 country and hasn't reported any invoice in 2 countries Greece and Russia. </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0"/>
          <p:cNvPicPr preferRelativeResize="0"/>
          <p:nvPr/>
        </p:nvPicPr>
        <p:blipFill>
          <a:blip r:embed="rId3">
            <a:alphaModFix/>
          </a:blip>
          <a:stretch>
            <a:fillRect/>
          </a:stretch>
        </p:blipFill>
        <p:spPr>
          <a:xfrm>
            <a:off x="235618" y="76200"/>
            <a:ext cx="8672782" cy="49911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nvSpPr>
        <p:spPr>
          <a:xfrm>
            <a:off x="961225" y="1294200"/>
            <a:ext cx="70983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Since the PPC = total </a:t>
            </a:r>
            <a:r>
              <a:rPr lang="en">
                <a:solidFill>
                  <a:schemeClr val="lt1"/>
                </a:solidFill>
                <a:latin typeface="Lato"/>
                <a:ea typeface="Lato"/>
                <a:cs typeface="Lato"/>
                <a:sym typeface="Lato"/>
              </a:rPr>
              <a:t>amount</a:t>
            </a:r>
            <a:r>
              <a:rPr lang="en">
                <a:solidFill>
                  <a:schemeClr val="lt1"/>
                </a:solidFill>
                <a:latin typeface="Lato"/>
                <a:ea typeface="Lato"/>
                <a:cs typeface="Lato"/>
                <a:sym typeface="Lato"/>
              </a:rPr>
              <a:t> / payslip count We can suggest two ways to reduce PPC value in Serbia. </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First, The Finance Department of ABC Company in Serbia could increase number of payslip count in other to be hugely greater than the total amount charged in the invoice. </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Second, The Finance Department of ABC Company in Serbia could decrease number of total amount in other to be hugely less than the payslip count generated for that month.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ctr">
              <a:spcBef>
                <a:spcPts val="0"/>
              </a:spcBef>
              <a:spcAft>
                <a:spcPts val="0"/>
              </a:spcAft>
              <a:buNone/>
            </a:pPr>
            <a:r>
              <a:rPr b="1" lang="en">
                <a:solidFill>
                  <a:srgbClr val="980000"/>
                </a:solidFill>
                <a:latin typeface="Lato"/>
                <a:ea typeface="Lato"/>
                <a:cs typeface="Lato"/>
                <a:sym typeface="Lato"/>
              </a:rPr>
              <a:t>Therefore, as a headcount generate payslip, we can add more headcount to reduce the number of PPC in Serbia.</a:t>
            </a:r>
            <a:r>
              <a:rPr lang="en">
                <a:solidFill>
                  <a:srgbClr val="980000"/>
                </a:solidFill>
                <a:latin typeface="Lato"/>
                <a:ea typeface="Lato"/>
                <a:cs typeface="Lato"/>
                <a:sym typeface="Lato"/>
              </a:rPr>
              <a:t> </a:t>
            </a:r>
            <a:endParaRPr>
              <a:solidFill>
                <a:srgbClr val="980000"/>
              </a:solidFill>
              <a:latin typeface="Lato"/>
              <a:ea typeface="Lato"/>
              <a:cs typeface="Lato"/>
              <a:sym typeface="Lato"/>
            </a:endParaRPr>
          </a:p>
        </p:txBody>
      </p:sp>
      <p:sp>
        <p:nvSpPr>
          <p:cNvPr id="205" name="Google Shape;205;p21"/>
          <p:cNvSpPr txBox="1"/>
          <p:nvPr/>
        </p:nvSpPr>
        <p:spPr>
          <a:xfrm>
            <a:off x="1380225" y="394350"/>
            <a:ext cx="6432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lt1"/>
                </a:solidFill>
                <a:latin typeface="Lato"/>
                <a:ea typeface="Lato"/>
                <a:cs typeface="Lato"/>
                <a:sym typeface="Lato"/>
              </a:rPr>
              <a:t>Conclusion</a:t>
            </a:r>
            <a:endParaRPr b="1" sz="36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